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67" r:id="rId3"/>
    <p:sldId id="257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6" r:id="rId13"/>
    <p:sldId id="278" r:id="rId14"/>
    <p:sldId id="277" r:id="rId15"/>
    <p:sldId id="279" r:id="rId16"/>
    <p:sldId id="280" r:id="rId17"/>
    <p:sldId id="282" r:id="rId18"/>
    <p:sldId id="283" r:id="rId19"/>
    <p:sldId id="284" r:id="rId20"/>
    <p:sldId id="261" r:id="rId21"/>
    <p:sldId id="285" r:id="rId22"/>
    <p:sldId id="262" r:id="rId23"/>
    <p:sldId id="286" r:id="rId24"/>
    <p:sldId id="287" r:id="rId25"/>
    <p:sldId id="26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F1FDD90-6944-4918-AE3D-E81C1211D11C}">
          <p14:sldIdLst>
            <p14:sldId id="256"/>
          </p14:sldIdLst>
        </p14:section>
        <p14:section name="Executive Summary" id="{B9A0C318-BA60-4A64-89B1-F58873A37D6B}">
          <p14:sldIdLst>
            <p14:sldId id="267"/>
            <p14:sldId id="257"/>
            <p14:sldId id="268"/>
          </p14:sldIdLst>
        </p14:section>
        <p14:section name="1. Introduction" id="{D9455F39-8BB1-4CCB-8D39-D4C560A85D74}">
          <p14:sldIdLst>
            <p14:sldId id="269"/>
            <p14:sldId id="270"/>
            <p14:sldId id="271"/>
          </p14:sldIdLst>
        </p14:section>
        <p14:section name="2. Questions" id="{EEC69B14-3DA0-4134-88F1-0EA444C6BDDB}">
          <p14:sldIdLst>
            <p14:sldId id="273"/>
            <p14:sldId id="272"/>
          </p14:sldIdLst>
        </p14:section>
        <p14:section name="3. Data and Methodology" id="{0737F9FC-4ACC-479E-AE64-9FDB4042199D}">
          <p14:sldIdLst>
            <p14:sldId id="274"/>
            <p14:sldId id="275"/>
            <p14:sldId id="276"/>
            <p14:sldId id="278"/>
          </p14:sldIdLst>
        </p14:section>
        <p14:section name="4. Outcomes" id="{85BF99CA-90A4-4135-85E7-5B4DDA51FAD5}">
          <p14:sldIdLst>
            <p14:sldId id="277"/>
            <p14:sldId id="279"/>
            <p14:sldId id="280"/>
            <p14:sldId id="282"/>
            <p14:sldId id="283"/>
            <p14:sldId id="284"/>
          </p14:sldIdLst>
        </p14:section>
        <p14:section name="5. Model Deployment" id="{ADAA4055-27CA-444D-B0F4-BD191E9FE2D4}">
          <p14:sldIdLst>
            <p14:sldId id="261"/>
            <p14:sldId id="285"/>
            <p14:sldId id="262"/>
          </p14:sldIdLst>
        </p14:section>
        <p14:section name="6. Conclusion" id="{480B2B24-5A2E-4231-A69F-ABD70FC837BB}">
          <p14:sldIdLst>
            <p14:sldId id="286"/>
            <p14:sldId id="287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85" d="100"/>
          <a:sy n="85" d="100"/>
        </p:scale>
        <p:origin x="499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12/6/2021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12/6/2021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12/6/2021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johnsmith88/heart-disease-dataset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Heart</a:t>
            </a:r>
            <a:br>
              <a:rPr lang="en-US" dirty="0"/>
            </a:br>
            <a:r>
              <a:rPr lang="en-US" dirty="0"/>
              <a:t>Disease</a:t>
            </a:r>
            <a:br>
              <a:rPr lang="en-US" dirty="0"/>
            </a:br>
            <a:r>
              <a:rPr lang="en-US" dirty="0"/>
              <a:t>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1487760"/>
          </a:xfrm>
        </p:spPr>
        <p:txBody>
          <a:bodyPr>
            <a:normAutofit/>
          </a:bodyPr>
          <a:lstStyle/>
          <a:p>
            <a:r>
              <a:rPr lang="en-US" dirty="0"/>
              <a:t>Python project</a:t>
            </a:r>
          </a:p>
          <a:p>
            <a:r>
              <a:rPr lang="en-US" dirty="0"/>
              <a:t>Deployed with flask</a:t>
            </a:r>
          </a:p>
          <a:p>
            <a:r>
              <a:rPr lang="en-US" dirty="0"/>
              <a:t>Author – Nilay Modak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90BCC95-7B02-4324-BF9A-4D6739A8E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098">
        <p:fade/>
      </p:transition>
    </mc:Choice>
    <mc:Fallback xmlns="">
      <p:transition spd="med" advTm="14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40" y="1988840"/>
            <a:ext cx="10717832" cy="3177380"/>
          </a:xfrm>
        </p:spPr>
        <p:txBody>
          <a:bodyPr/>
          <a:lstStyle/>
          <a:p>
            <a:r>
              <a:rPr lang="en-US" dirty="0"/>
              <a:t>3. 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39175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Data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572001"/>
          </a:xfrm>
        </p:spPr>
        <p:txBody>
          <a:bodyPr/>
          <a:lstStyle/>
          <a:p>
            <a:r>
              <a:rPr lang="en-US" dirty="0"/>
              <a:t>Data was collected from a Kaggle dataset: </a:t>
            </a:r>
            <a:r>
              <a:rPr lang="en-US" dirty="0">
                <a:hlinkClick r:id="rId4"/>
              </a:rPr>
              <a:t>LINK</a:t>
            </a:r>
            <a:r>
              <a:rPr lang="en-US" dirty="0"/>
              <a:t> .</a:t>
            </a:r>
            <a:endParaRPr lang="en-CA" dirty="0"/>
          </a:p>
          <a:p>
            <a:r>
              <a:rPr lang="en-US" dirty="0"/>
              <a:t>The data contains 1025 rows in total with 13 feature columns and 1 target variable.</a:t>
            </a:r>
          </a:p>
          <a:p>
            <a:r>
              <a:rPr lang="en-US" dirty="0"/>
              <a:t>Data was clean with minimal amount of obvious outliers in one of the columns(‘Chol’)</a:t>
            </a:r>
          </a:p>
          <a:p>
            <a:r>
              <a:rPr lang="en-US" dirty="0"/>
              <a:t>Overall the quality of the data was good.</a:t>
            </a:r>
          </a:p>
          <a:p>
            <a:r>
              <a:rPr lang="en-US" dirty="0"/>
              <a:t>Not much cleaning had to be done apart from correcting outliers.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1591C4-AE53-4F5A-BFBD-585B74AD0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9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367">
        <p:fade/>
      </p:transition>
    </mc:Choice>
    <mc:Fallback xmlns="">
      <p:transition spd="med" advTm="37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Methodology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572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develop the project I followed the typical machine learning development methodology which included the following steps:</a:t>
            </a:r>
          </a:p>
          <a:p>
            <a:r>
              <a:rPr lang="en-US" dirty="0"/>
              <a:t>Data Collection and importing</a:t>
            </a:r>
          </a:p>
          <a:p>
            <a:r>
              <a:rPr lang="en-US" dirty="0"/>
              <a:t>Data Analysis/EDA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Scaling Data</a:t>
            </a:r>
          </a:p>
          <a:p>
            <a:r>
              <a:rPr lang="en-US" dirty="0"/>
              <a:t>Building the models</a:t>
            </a:r>
          </a:p>
          <a:p>
            <a:r>
              <a:rPr lang="en-US" dirty="0"/>
              <a:t>Evaluating the models</a:t>
            </a:r>
          </a:p>
          <a:p>
            <a:r>
              <a:rPr lang="en-US" dirty="0"/>
              <a:t>Deploying the best performing model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C580BA-79A9-4515-A24E-7CB144DEE5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512">
        <p:fade/>
      </p:transition>
    </mc:Choice>
    <mc:Fallback xmlns="">
      <p:transition spd="med" advTm="71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Methodology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572001"/>
          </a:xfrm>
        </p:spPr>
        <p:txBody>
          <a:bodyPr>
            <a:normAutofit/>
          </a:bodyPr>
          <a:lstStyle/>
          <a:p>
            <a:r>
              <a:rPr lang="en-US" dirty="0"/>
              <a:t>Below models were used to compare performances: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Logistic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KNN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Support Vector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Naïve Bayes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Decision Tree 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Random Forest Classification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2B38E5-A2B7-45C4-9227-F7CEA71E6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804">
        <p:fade/>
      </p:transition>
    </mc:Choice>
    <mc:Fallback xmlns="">
      <p:transition spd="med" advTm="21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440" y="1988840"/>
            <a:ext cx="10717832" cy="3177380"/>
          </a:xfrm>
        </p:spPr>
        <p:txBody>
          <a:bodyPr/>
          <a:lstStyle/>
          <a:p>
            <a:r>
              <a:rPr lang="en-US" dirty="0"/>
              <a:t>4. Outcomes</a:t>
            </a:r>
          </a:p>
        </p:txBody>
      </p:sp>
    </p:spTree>
    <p:extLst>
      <p:ext uri="{BB962C8B-B14F-4D97-AF65-F5344CB8AC3E}">
        <p14:creationId xmlns:p14="http://schemas.microsoft.com/office/powerpoint/2010/main" val="82219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 1: Does the patient gender have any relation with their chance of developing a heart disease?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2540206" cy="45720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number of female subjects in the study were much lower than the number of male subjects (fig 1).</a:t>
            </a:r>
          </a:p>
          <a:p>
            <a:r>
              <a:rPr lang="en-US" dirty="0"/>
              <a:t>However, a higher percentage of females had heart disease(fig 2).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1AA96-D8D5-49ED-AE0F-E5F8BB8C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62" y="2788727"/>
            <a:ext cx="3735420" cy="25173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25BFA-1C74-4ADF-8BDA-85A45679D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4094" y="2800142"/>
            <a:ext cx="3856054" cy="251734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497043-82F0-4AA2-83D3-FB9625DADA7C}"/>
              </a:ext>
            </a:extLst>
          </p:cNvPr>
          <p:cNvSpPr txBox="1"/>
          <p:nvPr/>
        </p:nvSpPr>
        <p:spPr>
          <a:xfrm>
            <a:off x="5300884" y="530607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E06E57-F96B-4AEC-BAC6-A8D4B488A9F5}"/>
              </a:ext>
            </a:extLst>
          </p:cNvPr>
          <p:cNvSpPr txBox="1"/>
          <p:nvPr/>
        </p:nvSpPr>
        <p:spPr>
          <a:xfrm>
            <a:off x="9336933" y="531362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</a:t>
            </a:r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C8E726-3417-4552-AE4B-D71AC2833B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00">
        <p:fade/>
      </p:transition>
    </mc:Choice>
    <mc:Fallback xmlns="">
      <p:transition spd="med" advTm="31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Question 2: Does age play a role in the development of heart disease?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7"/>
            <a:ext cx="11253174" cy="1440160"/>
          </a:xfrm>
        </p:spPr>
        <p:txBody>
          <a:bodyPr>
            <a:normAutofit/>
          </a:bodyPr>
          <a:lstStyle/>
          <a:p>
            <a:r>
              <a:rPr lang="en-US" dirty="0"/>
              <a:t>Young adults have lower frequency of heart disease as opposed to older counterparts.</a:t>
            </a:r>
          </a:p>
          <a:p>
            <a:r>
              <a:rPr lang="en-US" dirty="0"/>
              <a:t>Highest frequency was observed in the people of ages 41-54.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A278F-6E7C-42C9-939F-C90653D88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47" y="3240905"/>
            <a:ext cx="10731906" cy="350046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04B15D-FC7E-47A2-9153-3FB6E160D8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19">
        <p:fade/>
      </p:transition>
    </mc:Choice>
    <mc:Fallback xmlns="">
      <p:transition spd="med" advTm="271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Question 3: What are the most important factors according to machine learning algorithms?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4844462" cy="4608511"/>
          </a:xfrm>
        </p:spPr>
        <p:txBody>
          <a:bodyPr>
            <a:normAutofit/>
          </a:bodyPr>
          <a:lstStyle/>
          <a:p>
            <a:r>
              <a:rPr lang="en-US" dirty="0"/>
              <a:t>According to </a:t>
            </a:r>
            <a:r>
              <a:rPr lang="en-US" dirty="0" err="1"/>
              <a:t>ExtraTreesClassifier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Thal</a:t>
            </a:r>
            <a:r>
              <a:rPr lang="en-US" dirty="0"/>
              <a:t> – Type of defect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 Chest Pain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 – No of major vessels colored by fluoroscopy.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Oldpeak</a:t>
            </a:r>
            <a:r>
              <a:rPr lang="en-US" dirty="0"/>
              <a:t> – ST depression induced by exercise.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B184A-5DE4-4EE5-8764-25CA23F88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90" y="2708920"/>
            <a:ext cx="4437410" cy="278443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0E128A-7AAB-4285-950F-679AFA98C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136">
        <p:fade/>
      </p:transition>
    </mc:Choice>
    <mc:Fallback xmlns="">
      <p:transition spd="med" advTm="221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Question 3: What are the most important factors according to machine learning algorithms?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4844462" cy="4608511"/>
          </a:xfrm>
        </p:spPr>
        <p:txBody>
          <a:bodyPr>
            <a:normAutofit/>
          </a:bodyPr>
          <a:lstStyle/>
          <a:p>
            <a:r>
              <a:rPr lang="en-US" dirty="0"/>
              <a:t>According to Random Forest Classifier: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Cp – Chest Pain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Thal</a:t>
            </a:r>
            <a:r>
              <a:rPr lang="en-US" dirty="0"/>
              <a:t> – Type of defect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 – No of major vessels colored by fluoroscopy.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Thalach</a:t>
            </a:r>
            <a:r>
              <a:rPr lang="en-US" dirty="0"/>
              <a:t> – maximum heart rate achieved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Oldpeak</a:t>
            </a:r>
            <a:r>
              <a:rPr lang="en-US" dirty="0"/>
              <a:t> – ST depression induced by exercise.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A695E-48AE-4E33-B1D3-046425CE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377190"/>
            <a:ext cx="4779247" cy="339976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0F4829-8AEE-42B2-921F-AAB664755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105">
        <p:fade/>
      </p:transition>
    </mc:Choice>
    <mc:Fallback xmlns="">
      <p:transition spd="med" advTm="211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Question 4: Which Machine learning algorithm performs the best at predicting heart disease existence?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7"/>
            <a:ext cx="11325182" cy="1008112"/>
          </a:xfrm>
        </p:spPr>
        <p:txBody>
          <a:bodyPr>
            <a:normAutofit/>
          </a:bodyPr>
          <a:lstStyle/>
          <a:p>
            <a:r>
              <a:rPr lang="en-US" dirty="0"/>
              <a:t>Random Forest Classification and Decision Tree Classification both provided 100% accuracy on the test/validation 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61253-3DFF-4913-8CC4-7E090079F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683" y="2924944"/>
            <a:ext cx="7262489" cy="35207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7C85FD-BABB-4068-884E-4BA6B1EB0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7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530">
        <p:fade/>
      </p:transition>
    </mc:Choice>
    <mc:Fallback xmlns="">
      <p:transition spd="med" advTm="345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0707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Model Deployment</a:t>
            </a:r>
          </a:p>
        </p:txBody>
      </p:sp>
    </p:spTree>
    <p:extLst>
      <p:ext uri="{BB962C8B-B14F-4D97-AF65-F5344CB8AC3E}">
        <p14:creationId xmlns:p14="http://schemas.microsoft.com/office/powerpoint/2010/main" val="35377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Deployment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968552"/>
          </a:xfrm>
        </p:spPr>
        <p:txBody>
          <a:bodyPr>
            <a:normAutofit/>
          </a:bodyPr>
          <a:lstStyle/>
          <a:p>
            <a:r>
              <a:rPr lang="en-US" dirty="0"/>
              <a:t>Pickle is an inbuilt library in Python which allows us to convert Python objects to byte-stream data and vice versa.</a:t>
            </a:r>
          </a:p>
          <a:p>
            <a:r>
              <a:rPr lang="en-US" dirty="0"/>
              <a:t>Both the model and the scaler were exported as a pickle file using Pickle library. The pre-trained scaler was used to transform the input and the pre-trained model was used to make predictions.</a:t>
            </a:r>
          </a:p>
          <a:p>
            <a:r>
              <a:rPr lang="en-US" dirty="0"/>
              <a:t>The model was deployed using Flask library.</a:t>
            </a:r>
          </a:p>
          <a:p>
            <a:r>
              <a:rPr lang="en-US" dirty="0"/>
              <a:t>Flask is a micro web framework written in Python. It allows us to create an API like structure to allow us to communicate with our models.</a:t>
            </a:r>
          </a:p>
          <a:p>
            <a:r>
              <a:rPr lang="en-US" dirty="0"/>
              <a:t>Webpage form as input was designed for better accessibility for people without a programming background.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4DE2BC-9436-403F-894E-C4919028B3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152">
        <p:fade/>
      </p:transition>
    </mc:Choice>
    <mc:Fallback xmlns="">
      <p:transition spd="med" advTm="60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 form to provide 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7256" y="1424783"/>
            <a:ext cx="1152128" cy="762000"/>
          </a:xfrm>
        </p:spPr>
        <p:txBody>
          <a:bodyPr/>
          <a:lstStyle/>
          <a:p>
            <a:r>
              <a:rPr lang="en-US" dirty="0"/>
              <a:t>Part 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217EC4-E0C0-40FD-BD80-087C58DA84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658"/>
          <a:stretch/>
        </p:blipFill>
        <p:spPr>
          <a:xfrm>
            <a:off x="551384" y="2132856"/>
            <a:ext cx="5683872" cy="452103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88288" y="1484784"/>
            <a:ext cx="1008112" cy="762000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78C88F1-4630-4335-BD5D-8923DEE73A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00056" y="2132856"/>
            <a:ext cx="5184576" cy="4521030"/>
          </a:xfrm>
        </p:spPr>
      </p:pic>
    </p:spTree>
    <p:extLst>
      <p:ext uri="{BB962C8B-B14F-4D97-AF65-F5344CB8AC3E}">
        <p14:creationId xmlns:p14="http://schemas.microsoft.com/office/powerpoint/2010/main" val="263767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284256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Conclusion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572001"/>
          </a:xfrm>
        </p:spPr>
        <p:txBody>
          <a:bodyPr/>
          <a:lstStyle/>
          <a:p>
            <a:r>
              <a:rPr lang="en-US" dirty="0"/>
              <a:t>All the questions were answered.</a:t>
            </a:r>
          </a:p>
          <a:p>
            <a:r>
              <a:rPr lang="en-US" dirty="0"/>
              <a:t>All the project objectives were achieved.</a:t>
            </a:r>
          </a:p>
          <a:p>
            <a:r>
              <a:rPr lang="en-US" dirty="0"/>
              <a:t>Machine Learning model was developed with 100% test/validation accuracy. This model can now be used by people from variety of educational backgrounds because of a simple form input.</a:t>
            </a:r>
          </a:p>
          <a:p>
            <a:r>
              <a:rPr lang="en-US" dirty="0"/>
              <a:t>Presence of heart disease can be predicted and this can be used to help people with the risk of developing heart disease.</a:t>
            </a:r>
          </a:p>
          <a:p>
            <a:r>
              <a:rPr lang="en-US" dirty="0"/>
              <a:t>It will help in early prevention and might stop the disease from growing severe.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1FD51A-4C37-4068-AF5A-96E03540C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7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350">
        <p:fade/>
      </p:transition>
    </mc:Choice>
    <mc:Fallback xmlns="">
      <p:transition spd="med" advTm="383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2996952"/>
            <a:ext cx="7772400" cy="317738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4923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43236"/>
            <a:ext cx="100584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424" y="2708920"/>
            <a:ext cx="9144000" cy="4572001"/>
          </a:xfrm>
        </p:spPr>
        <p:txBody>
          <a:bodyPr>
            <a:normAutofit/>
          </a:bodyPr>
          <a:lstStyle/>
          <a:p>
            <a:r>
              <a:rPr lang="en-US" dirty="0"/>
              <a:t>To analyze past data about heart disease patients to find patterns</a:t>
            </a:r>
          </a:p>
          <a:p>
            <a:r>
              <a:rPr lang="en-US" dirty="0"/>
              <a:t>To utilize some of those patterns to build a machine learning model.</a:t>
            </a:r>
          </a:p>
          <a:p>
            <a:r>
              <a:rPr lang="en-US" dirty="0"/>
              <a:t>Verifying the accuracy of the model and deploying it in a simple interactive format.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580BA6-7F00-4030-AAC5-438E537C87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234">
        <p:fade/>
      </p:transition>
    </mc:Choice>
    <mc:Fallback xmlns="">
      <p:transition spd="med" advTm="402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43236"/>
            <a:ext cx="100584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636912"/>
            <a:ext cx="9144000" cy="4572001"/>
          </a:xfrm>
        </p:spPr>
        <p:txBody>
          <a:bodyPr>
            <a:normAutofit/>
          </a:bodyPr>
          <a:lstStyle/>
          <a:p>
            <a:r>
              <a:rPr lang="en-US" sz="2800" dirty="0"/>
              <a:t>Utilizing the model to predict the possibility of a heart disease early on and take preventive action.</a:t>
            </a:r>
          </a:p>
          <a:p>
            <a:r>
              <a:rPr lang="en-US" sz="2800" dirty="0"/>
              <a:t>This model can help save lives by providing critical information early on before the disease gets severe due to negligence.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CFAE8F-EC8C-4671-9E0E-9BB44A5B0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0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90">
        <p:fade/>
      </p:transition>
    </mc:Choice>
    <mc:Fallback xmlns="">
      <p:transition spd="med" advTm="31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385565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88640"/>
            <a:ext cx="100584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Heart Disease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844824"/>
            <a:ext cx="6768752" cy="457200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Heart disease is any condition that affects the structure or function of the heart.</a:t>
            </a:r>
          </a:p>
          <a:p>
            <a:r>
              <a:rPr lang="en-US" sz="2800" dirty="0"/>
              <a:t>One person dies every 36 seconds in the United States from cardiovascular disease. About 659,000 people in the United States die from heart disease each year—that's 1 in every 4 deaths.</a:t>
            </a:r>
          </a:p>
          <a:p>
            <a:r>
              <a:rPr lang="en-US" sz="2800" dirty="0"/>
              <a:t>Heart disease costs the United States about $363 billion each year from 2016 to 2017.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BF0EA-1029-471E-8A00-EB99604D7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2"/>
          <a:stretch/>
        </p:blipFill>
        <p:spPr>
          <a:xfrm>
            <a:off x="7608168" y="2676539"/>
            <a:ext cx="4398642" cy="2764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61D5C-A4CF-48D3-B01F-A8DAF97290A1}"/>
              </a:ext>
            </a:extLst>
          </p:cNvPr>
          <p:cNvSpPr txBox="1"/>
          <p:nvPr/>
        </p:nvSpPr>
        <p:spPr>
          <a:xfrm>
            <a:off x="839416" y="6300028"/>
            <a:ext cx="5474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https://www.cdc.gov/heartdisease/facts.htm</a:t>
            </a:r>
            <a:endParaRPr lang="en-CA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39B529-33C5-41E3-8091-7A4CB26F0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187">
        <p:fade/>
      </p:transition>
    </mc:Choice>
    <mc:Fallback xmlns="">
      <p:transition spd="med" advTm="351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16632"/>
            <a:ext cx="100584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384" y="1916832"/>
            <a:ext cx="5533256" cy="4572001"/>
          </a:xfrm>
        </p:spPr>
        <p:txBody>
          <a:bodyPr>
            <a:normAutofit/>
          </a:bodyPr>
          <a:lstStyle/>
          <a:p>
            <a:r>
              <a:rPr lang="en-US" sz="2800" dirty="0"/>
              <a:t>Heart diseases are preventable.</a:t>
            </a:r>
          </a:p>
          <a:p>
            <a:r>
              <a:rPr lang="en-US" sz="2800" dirty="0"/>
              <a:t>Reversing negative effects with preventive action due to early awareness.</a:t>
            </a:r>
          </a:p>
          <a:p>
            <a:r>
              <a:rPr lang="en-US" sz="2800" dirty="0"/>
              <a:t>Usage of a machine learning model for predicting the presence of a heart disease.</a:t>
            </a:r>
          </a:p>
          <a:p>
            <a:r>
              <a:rPr lang="en-US" sz="2800" dirty="0"/>
              <a:t>Making the model accessible to people from all backgrounds.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43619-F8EE-4389-8126-D7563831F2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640" y="2060848"/>
            <a:ext cx="5541097" cy="371703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C9A1487-2995-465A-B31B-03FEFB4E4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587">
        <p:fade/>
      </p:transition>
    </mc:Choice>
    <mc:Fallback xmlns="">
      <p:transition spd="med" advTm="36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Questions</a:t>
            </a:r>
          </a:p>
        </p:txBody>
      </p:sp>
    </p:spTree>
    <p:extLst>
      <p:ext uri="{BB962C8B-B14F-4D97-AF65-F5344CB8AC3E}">
        <p14:creationId xmlns:p14="http://schemas.microsoft.com/office/powerpoint/2010/main" val="60142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4631-1EDF-4078-8E05-F3D1CB6A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16632"/>
            <a:ext cx="10058400" cy="1325563"/>
          </a:xfrm>
        </p:spPr>
        <p:txBody>
          <a:bodyPr/>
          <a:lstStyle/>
          <a:p>
            <a:r>
              <a:rPr lang="en-US" dirty="0"/>
              <a:t>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C8A7-66A6-429C-AE3C-46A2B7E99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466" y="1772816"/>
            <a:ext cx="9144000" cy="45720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Does the patient gender have any relation with their chance of developing a heart disease?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Does age play a role in the development of heart disease?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What are the most important factors according to machine learning algorithms?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Which Machine learning algorithm performs the best at predicting heart disease existence?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3DDB00-3F16-46A4-83E0-277A50C2A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9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051">
        <p:fade/>
      </p:transition>
    </mc:Choice>
    <mc:Fallback xmlns="">
      <p:transition spd="med" advTm="81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468</TotalTime>
  <Words>870</Words>
  <Application>Microsoft Office PowerPoint</Application>
  <PresentationFormat>Widescreen</PresentationFormat>
  <Paragraphs>96</Paragraphs>
  <Slides>25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Franklin Gothic Medium</vt:lpstr>
      <vt:lpstr>Medical Design 16x9</vt:lpstr>
      <vt:lpstr>Heart Disease Prediction</vt:lpstr>
      <vt:lpstr>Executive Summary</vt:lpstr>
      <vt:lpstr>Project Objectives</vt:lpstr>
      <vt:lpstr>Benefits</vt:lpstr>
      <vt:lpstr>1. Introduction</vt:lpstr>
      <vt:lpstr>Heart Disease</vt:lpstr>
      <vt:lpstr>Importance</vt:lpstr>
      <vt:lpstr>2. Questions</vt:lpstr>
      <vt:lpstr>Questions</vt:lpstr>
      <vt:lpstr>3. Data &amp; Methodology</vt:lpstr>
      <vt:lpstr>Data</vt:lpstr>
      <vt:lpstr>Methodology</vt:lpstr>
      <vt:lpstr>Methodology</vt:lpstr>
      <vt:lpstr>4. Outcomes</vt:lpstr>
      <vt:lpstr>Question 1: Does the patient gender have any relation with their chance of developing a heart disease?</vt:lpstr>
      <vt:lpstr>Question 2: Does age play a role in the development of heart disease?</vt:lpstr>
      <vt:lpstr>Question 3: What are the most important factors according to machine learning algorithms?</vt:lpstr>
      <vt:lpstr>Question 3: What are the most important factors according to machine learning algorithms?</vt:lpstr>
      <vt:lpstr>Question 4: Which Machine learning algorithm performs the best at predicting heart disease existence?</vt:lpstr>
      <vt:lpstr>5. Model Deployment</vt:lpstr>
      <vt:lpstr>Deployment</vt:lpstr>
      <vt:lpstr>Webpage form to provide parameters</vt:lpstr>
      <vt:lpstr>6. Conclusion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Prediction</dc:title>
  <dc:creator>Nilay Modak</dc:creator>
  <cp:lastModifiedBy>Nilay Modak</cp:lastModifiedBy>
  <cp:revision>27</cp:revision>
  <dcterms:created xsi:type="dcterms:W3CDTF">2021-12-06T05:55:01Z</dcterms:created>
  <dcterms:modified xsi:type="dcterms:W3CDTF">2021-12-07T02:23:58Z</dcterms:modified>
</cp:coreProperties>
</file>